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3"/>
  </p:notesMasterIdLst>
  <p:sldIdLst>
    <p:sldId id="256" r:id="rId2"/>
    <p:sldId id="269" r:id="rId3"/>
    <p:sldId id="265" r:id="rId4"/>
    <p:sldId id="260" r:id="rId5"/>
    <p:sldId id="259" r:id="rId6"/>
    <p:sldId id="263" r:id="rId7"/>
    <p:sldId id="261" r:id="rId8"/>
    <p:sldId id="266" r:id="rId9"/>
    <p:sldId id="268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90421" autoAdjust="0"/>
  </p:normalViewPr>
  <p:slideViewPr>
    <p:cSldViewPr snapToGrid="0">
      <p:cViewPr varScale="1">
        <p:scale>
          <a:sx n="79" d="100"/>
          <a:sy n="79" d="100"/>
        </p:scale>
        <p:origin x="662" y="77"/>
      </p:cViewPr>
      <p:guideLst/>
    </p:cSldViewPr>
  </p:slideViewPr>
  <p:outlineViewPr>
    <p:cViewPr>
      <p:scale>
        <a:sx n="33" d="100"/>
        <a:sy n="33" d="100"/>
      </p:scale>
      <p:origin x="0" y="-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E3C9F-E4CA-4B35-88BF-47C7D5F191FC}" type="datetimeFigureOut">
              <a:rPr lang="is-IS" smtClean="0"/>
              <a:t>12.5.2020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7FC5A-D9C7-4C67-98C2-54ECDDEC3AC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32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FC5A-D9C7-4C67-98C2-54ECDDEC3AC5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86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FC5A-D9C7-4C67-98C2-54ECDDEC3AC5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121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Taktu eftir hvað leiðtogar Sovétríkjanna sitja</a:t>
            </a:r>
            <a:r>
              <a:rPr lang="is-IS" baseline="0" dirty="0" smtClean="0"/>
              <a:t> lengi – og í raun var aldur þeirra það eina sem kom í veg fyrir að þeir gætu setið lengur – svo velur yfirstjórn Kommúnistaflokksins nýjan leiðtoga. Í USA var hámarkskjörtímabil forseta 8 ár (frá lokum síðari heimsstyrjaldarinnar).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FC5A-D9C7-4C67-98C2-54ECDDEC3AC5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449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9scNl9h4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Kalda </a:t>
            </a:r>
            <a:r>
              <a:rPr lang="is-IS" sz="9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stríðið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862861"/>
            <a:ext cx="8767860" cy="1388165"/>
          </a:xfrm>
        </p:spPr>
        <p:txBody>
          <a:bodyPr/>
          <a:lstStyle/>
          <a:p>
            <a:r>
              <a:rPr lang="is-IS" b="1" dirty="0" err="1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Bls</a:t>
            </a:r>
            <a:r>
              <a:rPr lang="is-IS" b="1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 10-46 – Frelsi og velferð</a:t>
            </a:r>
            <a:endParaRPr lang="is-IS" b="1" dirty="0">
              <a:solidFill>
                <a:schemeClr val="bg1"/>
              </a:solidFill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43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Endalok Kalda stríðsins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Mikill peningur </a:t>
            </a:r>
            <a:r>
              <a:rPr lang="is-IS" dirty="0" err="1" smtClean="0"/>
              <a:t>fór</a:t>
            </a:r>
            <a:r>
              <a:rPr lang="is-IS" dirty="0" smtClean="0"/>
              <a:t> í vopnakapphlaupið og sovéska </a:t>
            </a:r>
            <a:br>
              <a:rPr lang="is-IS" dirty="0" smtClean="0"/>
            </a:br>
            <a:r>
              <a:rPr lang="is-IS" dirty="0" smtClean="0"/>
              <a:t>hagkerfið </a:t>
            </a:r>
            <a:r>
              <a:rPr lang="is-IS" dirty="0" err="1" smtClean="0"/>
              <a:t>réð</a:t>
            </a:r>
            <a:r>
              <a:rPr lang="is-IS" dirty="0" smtClean="0"/>
              <a:t> ekki við álagið</a:t>
            </a:r>
          </a:p>
          <a:p>
            <a:pPr lvl="1"/>
            <a:r>
              <a:rPr lang="is-IS" dirty="0" smtClean="0"/>
              <a:t>Mikil pressa frá almenningi í Sovétríkjunum að </a:t>
            </a:r>
            <a:r>
              <a:rPr lang="is-IS" dirty="0" err="1" smtClean="0"/>
              <a:t>bæta</a:t>
            </a:r>
            <a:r>
              <a:rPr lang="is-IS" dirty="0" smtClean="0"/>
              <a:t> </a:t>
            </a:r>
            <a:br>
              <a:rPr lang="is-IS" dirty="0" smtClean="0"/>
            </a:br>
            <a:r>
              <a:rPr lang="is-IS" dirty="0" smtClean="0"/>
              <a:t>hag fólksins sem hafði það ekki gott</a:t>
            </a:r>
          </a:p>
          <a:p>
            <a:r>
              <a:rPr lang="is-IS" dirty="0" err="1" smtClean="0"/>
              <a:t>Glasnost</a:t>
            </a:r>
            <a:r>
              <a:rPr lang="is-IS" dirty="0" smtClean="0"/>
              <a:t> / „hreinskilni“: </a:t>
            </a:r>
            <a:r>
              <a:rPr lang="is-IS" dirty="0" err="1" smtClean="0"/>
              <a:t>Gorbatsjov</a:t>
            </a:r>
            <a:r>
              <a:rPr lang="is-IS" dirty="0" smtClean="0"/>
              <a:t> vildi takast á við </a:t>
            </a:r>
            <a:br>
              <a:rPr lang="is-IS" dirty="0" smtClean="0"/>
            </a:br>
            <a:r>
              <a:rPr lang="is-IS" dirty="0" smtClean="0"/>
              <a:t>vandamálin og ræða afvopnun við Bandaríkin</a:t>
            </a:r>
          </a:p>
          <a:p>
            <a:pPr lvl="1"/>
            <a:r>
              <a:rPr lang="is-IS" dirty="0" smtClean="0"/>
              <a:t>Afvopnun: andstæða við að vígbúast – losa sig við vopn </a:t>
            </a:r>
            <a:br>
              <a:rPr lang="is-IS" dirty="0" smtClean="0"/>
            </a:br>
            <a:r>
              <a:rPr lang="is-IS" dirty="0" smtClean="0"/>
              <a:t>frekar en að fjölga þeim</a:t>
            </a:r>
          </a:p>
          <a:p>
            <a:r>
              <a:rPr lang="is-IS" dirty="0"/>
              <a:t>V</a:t>
            </a:r>
            <a:r>
              <a:rPr lang="is-IS" dirty="0" smtClean="0"/>
              <a:t>öld kommúnista hurfu um heiminn sem </a:t>
            </a:r>
            <a:r>
              <a:rPr lang="is-IS" dirty="0" err="1" smtClean="0"/>
              <a:t>endaði</a:t>
            </a:r>
            <a:r>
              <a:rPr lang="is-IS" dirty="0" smtClean="0"/>
              <a:t> með </a:t>
            </a:r>
            <a:br>
              <a:rPr lang="is-IS" dirty="0" smtClean="0"/>
            </a:br>
            <a:r>
              <a:rPr lang="is-IS" dirty="0" smtClean="0"/>
              <a:t>falli Sovétríkjanna 1991 og þau leyst upp í 15 sjálfstæð </a:t>
            </a:r>
            <a:br>
              <a:rPr lang="is-IS" dirty="0" smtClean="0"/>
            </a:br>
            <a:r>
              <a:rPr lang="is-IS" dirty="0" smtClean="0"/>
              <a:t>ríki</a:t>
            </a:r>
          </a:p>
          <a:p>
            <a:r>
              <a:rPr lang="is-IS" dirty="0" smtClean="0"/>
              <a:t>Eftir síðari heimsstyrjöld voru tvö risaveldi – eftir kalda </a:t>
            </a:r>
            <a:br>
              <a:rPr lang="is-IS" dirty="0" smtClean="0"/>
            </a:br>
            <a:r>
              <a:rPr lang="is-IS" dirty="0" smtClean="0"/>
              <a:t>stríðið var eitt risaveldi</a:t>
            </a:r>
          </a:p>
          <a:p>
            <a:pPr lvl="1"/>
            <a:r>
              <a:rPr lang="is-IS" dirty="0" smtClean="0"/>
              <a:t>Bandaríki Norður Ameríku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42" y="1895840"/>
            <a:ext cx="38252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Kalda stríðið í hnotskurn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12" y="1965960"/>
            <a:ext cx="9872871" cy="4038600"/>
          </a:xfrm>
        </p:spPr>
        <p:txBody>
          <a:bodyPr/>
          <a:lstStyle/>
          <a:p>
            <a:r>
              <a:rPr lang="is-IS" dirty="0" smtClean="0"/>
              <a:t>Bandaríkin og Sovétríkin…</a:t>
            </a:r>
          </a:p>
          <a:p>
            <a:pPr lvl="1"/>
            <a:r>
              <a:rPr lang="is-IS" dirty="0" smtClean="0"/>
              <a:t>litu hvor á annað sem andstæðinga</a:t>
            </a:r>
          </a:p>
          <a:p>
            <a:pPr lvl="1"/>
            <a:r>
              <a:rPr lang="is-IS" dirty="0" smtClean="0"/>
              <a:t>kepptust við að eiga sem flest og </a:t>
            </a:r>
            <a:r>
              <a:rPr lang="is-IS" dirty="0" err="1" smtClean="0"/>
              <a:t>áhrifamest</a:t>
            </a:r>
            <a:r>
              <a:rPr lang="is-IS" dirty="0" smtClean="0"/>
              <a:t> vopn</a:t>
            </a:r>
          </a:p>
          <a:p>
            <a:pPr lvl="1"/>
            <a:r>
              <a:rPr lang="is-IS" dirty="0" smtClean="0"/>
              <a:t>kepptust við að hafa sem mest áhrif á önnur ríki</a:t>
            </a:r>
          </a:p>
          <a:p>
            <a:pPr lvl="1"/>
            <a:r>
              <a:rPr lang="is-IS" dirty="0" smtClean="0"/>
              <a:t>beittu </a:t>
            </a:r>
            <a:r>
              <a:rPr lang="is-IS" b="1" u="sng" dirty="0" smtClean="0"/>
              <a:t>áróðri</a:t>
            </a:r>
            <a:r>
              <a:rPr lang="is-IS" dirty="0" smtClean="0"/>
              <a:t> gegn hvort öðru</a:t>
            </a:r>
          </a:p>
          <a:p>
            <a:pPr lvl="1"/>
            <a:r>
              <a:rPr lang="is-IS" dirty="0" smtClean="0"/>
              <a:t>neituðu að semja sín á milli</a:t>
            </a:r>
          </a:p>
          <a:p>
            <a:pPr lvl="1"/>
            <a:r>
              <a:rPr lang="is-IS" dirty="0"/>
              <a:t>t</a:t>
            </a:r>
            <a:r>
              <a:rPr lang="is-IS" dirty="0" smtClean="0"/>
              <a:t>óku þátt í minni stríðum um heiminn til að koma í</a:t>
            </a:r>
            <a:br>
              <a:rPr lang="is-IS" dirty="0" smtClean="0"/>
            </a:br>
            <a:r>
              <a:rPr lang="is-IS" dirty="0" smtClean="0"/>
              <a:t>veg fyrir að hitt myndi ná áhrifum</a:t>
            </a:r>
            <a:endParaRPr lang="is-IS" dirty="0"/>
          </a:p>
        </p:txBody>
      </p:sp>
      <p:pic>
        <p:nvPicPr>
          <p:cNvPr id="3074" name="Picture 2" descr="Image result for soviet vs us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58" y="846677"/>
            <a:ext cx="4579026" cy="34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Duck</a:t>
            </a:r>
            <a:r>
              <a:rPr lang="is-IS" dirty="0" smtClean="0"/>
              <a:t> and </a:t>
            </a:r>
            <a:r>
              <a:rPr lang="is-IS" dirty="0" err="1" smtClean="0"/>
              <a:t>cover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hlinkClick r:id="rId2"/>
              </a:rPr>
              <a:t>https://</a:t>
            </a:r>
            <a:r>
              <a:rPr lang="is-IS" dirty="0" smtClean="0">
                <a:hlinkClick r:id="rId2"/>
              </a:rPr>
              <a:t>www.youtube.com/watch?v=Lg9scNl9h4Q</a:t>
            </a:r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2226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Hvers vegna var kalt stríð?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Bandaríkin og Sovétríkin </a:t>
            </a:r>
            <a:r>
              <a:rPr lang="is-IS" dirty="0" err="1" smtClean="0"/>
              <a:t>börðust</a:t>
            </a:r>
            <a:r>
              <a:rPr lang="is-IS" dirty="0" smtClean="0"/>
              <a:t> saman í </a:t>
            </a:r>
            <a:br>
              <a:rPr lang="is-IS" dirty="0" smtClean="0"/>
            </a:br>
            <a:r>
              <a:rPr lang="is-IS" dirty="0" smtClean="0"/>
              <a:t>síðari heimsstyrjöldinni</a:t>
            </a:r>
          </a:p>
          <a:p>
            <a:pPr lvl="1"/>
            <a:r>
              <a:rPr lang="is-IS" dirty="0" smtClean="0"/>
              <a:t>„Óvinur óvinar míns er vinur minn“</a:t>
            </a:r>
          </a:p>
          <a:p>
            <a:r>
              <a:rPr lang="is-IS" dirty="0" smtClean="0"/>
              <a:t>Eftir stríð var Evrópu skipt upp í </a:t>
            </a:r>
            <a:r>
              <a:rPr lang="is-IS" u="sng" dirty="0" smtClean="0"/>
              <a:t>áhrifasvæði</a:t>
            </a:r>
            <a:r>
              <a:rPr lang="is-IS" dirty="0" smtClean="0"/>
              <a:t> </a:t>
            </a:r>
            <a:br>
              <a:rPr lang="is-IS" dirty="0" smtClean="0"/>
            </a:br>
            <a:r>
              <a:rPr lang="is-IS" dirty="0" smtClean="0"/>
              <a:t>og Þýskalandi skipt upp í </a:t>
            </a:r>
            <a:r>
              <a:rPr lang="is-IS" u="sng" dirty="0" smtClean="0"/>
              <a:t>hernámssvæði</a:t>
            </a:r>
          </a:p>
          <a:p>
            <a:r>
              <a:rPr lang="is-IS" dirty="0" smtClean="0"/>
              <a:t>Sovétríkin innlimuðu sum ríki og hjálpuðu </a:t>
            </a:r>
            <a:br>
              <a:rPr lang="is-IS" dirty="0" smtClean="0"/>
            </a:br>
            <a:r>
              <a:rPr lang="is-IS" dirty="0" smtClean="0"/>
              <a:t>kommúnistum að komast til valda í öðrum ríkjum</a:t>
            </a:r>
          </a:p>
          <a:p>
            <a:pPr lvl="1"/>
            <a:r>
              <a:rPr lang="is-IS" dirty="0" err="1" smtClean="0"/>
              <a:t>Churchill</a:t>
            </a:r>
            <a:r>
              <a:rPr lang="is-IS" dirty="0" smtClean="0"/>
              <a:t> kallaði þetta </a:t>
            </a:r>
            <a:r>
              <a:rPr lang="is-IS" i="1" dirty="0" smtClean="0"/>
              <a:t>járntjaldið</a:t>
            </a:r>
            <a:r>
              <a:rPr lang="is-IS" dirty="0" smtClean="0"/>
              <a:t> í Evrópu</a:t>
            </a:r>
          </a:p>
          <a:p>
            <a:r>
              <a:rPr lang="is-IS" dirty="0" smtClean="0"/>
              <a:t>Tvö hernaðarbandalög voru </a:t>
            </a:r>
            <a:r>
              <a:rPr lang="is-IS" dirty="0" err="1" smtClean="0"/>
              <a:t>stóðu</a:t>
            </a:r>
            <a:r>
              <a:rPr lang="is-IS" dirty="0" smtClean="0"/>
              <a:t> gegn hvor öðru</a:t>
            </a:r>
          </a:p>
          <a:p>
            <a:pPr lvl="1"/>
            <a:r>
              <a:rPr lang="is-IS" dirty="0" smtClean="0"/>
              <a:t>NATO og Varsjárbandalagið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745" y="1965960"/>
            <a:ext cx="3782126" cy="45284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124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Bandaríkin og Sovétríkin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Bandaríkin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Frjálshyggja: Hver manneskja á rétt til að taka sjálf ákvarðanir um eigið líf.</a:t>
            </a:r>
          </a:p>
          <a:p>
            <a:r>
              <a:rPr lang="is-IS" dirty="0" smtClean="0"/>
              <a:t>Lýðræðisríki: Þjóðkjörinn forseti og þjóðkjörið þing.</a:t>
            </a:r>
          </a:p>
          <a:p>
            <a:r>
              <a:rPr lang="is-IS" dirty="0" smtClean="0"/>
              <a:t>Kapítalismi: Hagnaður fyrirtækja rennur til eigenda. Verðlag stjórnast af framboði og eftirspurn.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Sovétríkin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 smtClean="0"/>
              <a:t>Kommúnismi: Ríkið á að sjá um að allir lifi jafngóðu lífi. </a:t>
            </a:r>
          </a:p>
          <a:p>
            <a:r>
              <a:rPr lang="is-IS" dirty="0" smtClean="0"/>
              <a:t>Einræðisríki: Kommúnistaflokkurinn er eini flokkurinn og stýrir öllu.</a:t>
            </a:r>
          </a:p>
          <a:p>
            <a:r>
              <a:rPr lang="is-IS" dirty="0" smtClean="0"/>
              <a:t>Áætlunarbúskapur: Hagnaður rennur til ríkisins sem skiptir honum á milli </a:t>
            </a:r>
            <a:r>
              <a:rPr lang="is-IS" dirty="0" err="1" smtClean="0"/>
              <a:t>íbúanna</a:t>
            </a:r>
            <a:r>
              <a:rPr lang="is-IS" dirty="0" smtClean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405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ndaniðurstaða fyrir proxy wars cold w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914"/>
            <a:ext cx="11950262" cy="63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4451" y="34627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582" y="345311"/>
            <a:ext cx="61461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latin typeface="Arial Rounded MT Bold" panose="020F0704030504030204" pitchFamily="34" charset="0"/>
              </a:rPr>
              <a:t>Kalda stríðið (1947-1991)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274" y="1215342"/>
            <a:ext cx="21413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500" b="1" dirty="0" smtClean="0"/>
              <a:t>Sovétríkin</a:t>
            </a:r>
            <a:endParaRPr lang="is-I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2274" y="1762207"/>
            <a:ext cx="38775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Lönd hliðholl Sovétríkjunum (Búlgaría, </a:t>
            </a:r>
            <a:r>
              <a:rPr lang="is-IS" sz="1400" b="1" dirty="0" err="1" smtClean="0"/>
              <a:t>Tékkóslóvakía</a:t>
            </a:r>
            <a:r>
              <a:rPr lang="is-IS" sz="1400" b="1" dirty="0" smtClean="0"/>
              <a:t>, Austur-Þýskaland, Ungverjaland, Pólland og Rúmenía)</a:t>
            </a:r>
            <a:endParaRPr lang="is-I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2274" y="2686661"/>
            <a:ext cx="366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Ríki sem áður voru hliðholl Sovétríkjunum (Albanía til 1960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972274" y="3402177"/>
            <a:ext cx="366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Hlutlaus lönd, en hrifnari af Sovétríkjunum (Júgóslavía)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274" y="4548851"/>
            <a:ext cx="34376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Hlutlaus lönd, en hrifnari af Bandaríkjunum</a:t>
            </a:r>
            <a:endParaRPr lang="is-I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2274" y="4056138"/>
            <a:ext cx="36633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Hlutlaus lönd (Sviss og Finnland)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274" y="5315819"/>
            <a:ext cx="36633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1400" b="1" dirty="0" smtClean="0"/>
              <a:t>Lönd hliðholl Bandaríkjunum (Grikkland, Noregur, Ísland, Bretland, Danmörk, Vestur-Þýskaland, Ítalía, Tyrkland, Holland, Belgía og Lúxemborg)</a:t>
            </a:r>
          </a:p>
        </p:txBody>
      </p:sp>
    </p:spTree>
    <p:extLst>
      <p:ext uri="{BB962C8B-B14F-4D97-AF65-F5344CB8AC3E}">
        <p14:creationId xmlns:p14="http://schemas.microsoft.com/office/powerpoint/2010/main" val="32627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Tveggja ríkja deila eða heimsdeila?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Fyrst um sinn var deilan um yfirráð áhrifasvæða í Evrópu</a:t>
            </a:r>
          </a:p>
          <a:p>
            <a:r>
              <a:rPr lang="is-IS" dirty="0" smtClean="0"/>
              <a:t>Á fáeinum árum magnaðist deilan um allan heim og Kína</a:t>
            </a:r>
            <a:br>
              <a:rPr lang="is-IS" dirty="0" smtClean="0"/>
            </a:br>
            <a:r>
              <a:rPr lang="is-IS" dirty="0" smtClean="0"/>
              <a:t>varð öflugt kommúnistaríki</a:t>
            </a:r>
          </a:p>
          <a:p>
            <a:r>
              <a:rPr lang="is-IS" dirty="0" smtClean="0"/>
              <a:t>Mörg minni stríð urðu víða um heim þar sem USA og USSR</a:t>
            </a:r>
            <a:br>
              <a:rPr lang="is-IS" dirty="0" smtClean="0"/>
            </a:br>
            <a:r>
              <a:rPr lang="is-IS" dirty="0" smtClean="0"/>
              <a:t>stuttu </a:t>
            </a:r>
            <a:r>
              <a:rPr lang="is-IS" dirty="0" err="1" smtClean="0"/>
              <a:t>sitthvor</a:t>
            </a:r>
            <a:r>
              <a:rPr lang="is-IS" dirty="0" smtClean="0"/>
              <a:t> aðilann</a:t>
            </a:r>
          </a:p>
          <a:p>
            <a:endParaRPr lang="is-IS" dirty="0"/>
          </a:p>
          <a:p>
            <a:r>
              <a:rPr lang="is-IS" dirty="0" smtClean="0"/>
              <a:t>Jafnvel geimdeila?</a:t>
            </a:r>
          </a:p>
          <a:p>
            <a:pPr lvl="1"/>
            <a:r>
              <a:rPr lang="is-IS" dirty="0" smtClean="0"/>
              <a:t>Sovétríkin fyrst </a:t>
            </a:r>
            <a:r>
              <a:rPr lang="is-IS" dirty="0" err="1" smtClean="0"/>
              <a:t>út</a:t>
            </a:r>
            <a:r>
              <a:rPr lang="is-IS" dirty="0" smtClean="0"/>
              <a:t> í geim </a:t>
            </a:r>
          </a:p>
          <a:p>
            <a:pPr lvl="1"/>
            <a:r>
              <a:rPr lang="is-IS" dirty="0" smtClean="0"/>
              <a:t>Bandaríkin fyrst á tunglið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74" y="2057400"/>
            <a:ext cx="2388397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yndaniðurstaða fyrir proxy wars co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3" y="273431"/>
            <a:ext cx="11668564" cy="63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420" y="374074"/>
            <a:ext cx="17872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/>
              <a:t>1959-1962</a:t>
            </a:r>
          </a:p>
          <a:p>
            <a:pPr algn="ctr"/>
            <a:r>
              <a:rPr lang="is-IS" sz="1400" b="1" dirty="0" err="1" smtClean="0"/>
              <a:t>Kúbudeilan</a:t>
            </a:r>
            <a:endParaRPr lang="is-I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48545" y="498764"/>
            <a:ext cx="405245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/>
              <a:t>1979 - 10. áratugurinn</a:t>
            </a:r>
          </a:p>
          <a:p>
            <a:pPr algn="ctr"/>
            <a:r>
              <a:rPr lang="is-IS" sz="1400" b="1" dirty="0" smtClean="0"/>
              <a:t>Stríð í Afganistan. Ríkisstjórn studd af USSR og uppreisnarmenn studdir af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0" y="301336"/>
            <a:ext cx="14027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/>
              <a:t>1950-1952</a:t>
            </a:r>
          </a:p>
          <a:p>
            <a:pPr algn="ctr"/>
            <a:r>
              <a:rPr lang="is-IS" sz="1400" b="1" dirty="0" smtClean="0"/>
              <a:t>Stríð í </a:t>
            </a:r>
            <a:r>
              <a:rPr lang="is-IS" sz="1400" b="1" dirty="0" err="1" smtClean="0"/>
              <a:t>Kóreu</a:t>
            </a:r>
            <a:endParaRPr lang="is-I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9061" y="3200400"/>
            <a:ext cx="229023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/>
              <a:t>7. Áratugur – 9. áratugur</a:t>
            </a:r>
          </a:p>
          <a:p>
            <a:pPr algn="ctr"/>
            <a:r>
              <a:rPr lang="is-IS" sz="1400" b="1" dirty="0" smtClean="0"/>
              <a:t>Í </a:t>
            </a:r>
            <a:r>
              <a:rPr lang="is-IS" sz="1400" b="1" dirty="0" err="1" smtClean="0"/>
              <a:t>Mið-Ameríku</a:t>
            </a:r>
            <a:r>
              <a:rPr lang="is-IS" sz="1400" b="1" dirty="0" smtClean="0"/>
              <a:t> styður USSR kommúnista ríkisstjórnir eða uppreisnarmenn. USA styðja ríkisstjórnir eða </a:t>
            </a:r>
            <a:r>
              <a:rPr lang="is-IS" sz="1400" b="1" dirty="0" err="1" smtClean="0"/>
              <a:t>uppreisnarmennsem</a:t>
            </a:r>
            <a:r>
              <a:rPr lang="is-IS" sz="1400" b="1" dirty="0" smtClean="0"/>
              <a:t> eru ekki kommúnistar.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5582" y="4520045"/>
            <a:ext cx="416675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/>
              <a:t>1967-9. áratugur: Ísrael er stutt af USA í deilum við </a:t>
            </a:r>
            <a:r>
              <a:rPr lang="is-IS" sz="1400" b="1" dirty="0" err="1" smtClean="0"/>
              <a:t>nærliggjandi</a:t>
            </a:r>
            <a:r>
              <a:rPr lang="is-IS" sz="1400" b="1" dirty="0" smtClean="0"/>
              <a:t> Arabalönd sem eru studd af USSR.</a:t>
            </a:r>
          </a:p>
          <a:p>
            <a:r>
              <a:rPr lang="is-IS" sz="1000" b="1" dirty="0"/>
              <a:t> </a:t>
            </a:r>
            <a:endParaRPr lang="is-IS" sz="1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923318" y="4715735"/>
            <a:ext cx="176645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250" b="1" dirty="0" smtClean="0"/>
              <a:t>1965-1973</a:t>
            </a:r>
          </a:p>
          <a:p>
            <a:pPr algn="ctr"/>
            <a:r>
              <a:rPr lang="is-IS" sz="1250" b="1" dirty="0" smtClean="0"/>
              <a:t>Víetnam stríðið</a:t>
            </a:r>
            <a:endParaRPr lang="is-IS" sz="1250" b="1" dirty="0"/>
          </a:p>
        </p:txBody>
      </p:sp>
    </p:spTree>
    <p:extLst>
      <p:ext uri="{BB962C8B-B14F-4D97-AF65-F5344CB8AC3E}">
        <p14:creationId xmlns:p14="http://schemas.microsoft.com/office/powerpoint/2010/main" val="3789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Dóminó</a:t>
            </a:r>
            <a:r>
              <a:rPr lang="is-IS" dirty="0" smtClean="0"/>
              <a:t> kenningin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Bandaríkjamenn </a:t>
            </a:r>
            <a:r>
              <a:rPr lang="is-IS" dirty="0" err="1" smtClean="0"/>
              <a:t>óttuðust</a:t>
            </a:r>
            <a:r>
              <a:rPr lang="is-IS" dirty="0" smtClean="0"/>
              <a:t> að ef kommúnistar næðu völdum </a:t>
            </a:r>
            <a:br>
              <a:rPr lang="is-IS" dirty="0" smtClean="0"/>
            </a:br>
            <a:r>
              <a:rPr lang="is-IS" dirty="0" smtClean="0"/>
              <a:t>í einu landi myndi næsta land við hliðina líka verða </a:t>
            </a:r>
            <a:br>
              <a:rPr lang="is-IS" dirty="0" smtClean="0"/>
            </a:br>
            <a:r>
              <a:rPr lang="is-IS" dirty="0" smtClean="0"/>
              <a:t>kommúnistaríki</a:t>
            </a:r>
          </a:p>
          <a:p>
            <a:pPr lvl="1"/>
            <a:r>
              <a:rPr lang="is-IS" dirty="0" smtClean="0"/>
              <a:t>Ef Víetnam „félli“ myndi Laos líka „falla“ og svo Kambódía </a:t>
            </a:r>
            <a:br>
              <a:rPr lang="is-IS" dirty="0" smtClean="0"/>
            </a:br>
            <a:r>
              <a:rPr lang="is-IS" dirty="0" smtClean="0"/>
              <a:t>og svo </a:t>
            </a:r>
            <a:r>
              <a:rPr lang="is-IS" dirty="0" err="1" smtClean="0"/>
              <a:t>Tæland</a:t>
            </a:r>
            <a:r>
              <a:rPr lang="is-IS" dirty="0" smtClean="0"/>
              <a:t>, </a:t>
            </a:r>
            <a:r>
              <a:rPr lang="is-IS" dirty="0" err="1" smtClean="0"/>
              <a:t>o.sv.fr</a:t>
            </a:r>
            <a:r>
              <a:rPr lang="is-IS" dirty="0" smtClean="0"/>
              <a:t>.</a:t>
            </a:r>
          </a:p>
          <a:p>
            <a:pPr lvl="1"/>
            <a:r>
              <a:rPr lang="is-IS" dirty="0" smtClean="0"/>
              <a:t>Það þyrfti að grípa inn í svo að löndin myndu ekki „falla“ og verða undir kommúnisma</a:t>
            </a:r>
          </a:p>
          <a:p>
            <a:r>
              <a:rPr lang="is-IS" dirty="0" err="1" smtClean="0"/>
              <a:t>Kóreustríðið</a:t>
            </a:r>
            <a:r>
              <a:rPr lang="is-IS" dirty="0" smtClean="0"/>
              <a:t> 1950-1953</a:t>
            </a:r>
          </a:p>
          <a:p>
            <a:pPr lvl="1"/>
            <a:r>
              <a:rPr lang="is-IS" dirty="0" smtClean="0"/>
              <a:t>Sovétríkin og Kína studdu Norður </a:t>
            </a:r>
            <a:r>
              <a:rPr lang="is-IS" dirty="0" err="1" smtClean="0"/>
              <a:t>Kóreu</a:t>
            </a:r>
            <a:endParaRPr lang="is-IS" dirty="0" smtClean="0"/>
          </a:p>
          <a:p>
            <a:pPr lvl="1"/>
            <a:r>
              <a:rPr lang="is-IS" dirty="0" smtClean="0"/>
              <a:t>Bandaríkin studdu Suður </a:t>
            </a:r>
            <a:r>
              <a:rPr lang="is-IS" dirty="0" err="1" smtClean="0"/>
              <a:t>Kóreu</a:t>
            </a:r>
            <a:endParaRPr lang="is-IS" dirty="0" smtClean="0"/>
          </a:p>
          <a:p>
            <a:pPr lvl="1"/>
            <a:r>
              <a:rPr lang="is-IS" dirty="0" smtClean="0"/>
              <a:t>Stríðið </a:t>
            </a:r>
            <a:r>
              <a:rPr lang="is-IS" dirty="0" err="1" smtClean="0"/>
              <a:t>endaði</a:t>
            </a:r>
            <a:r>
              <a:rPr lang="is-IS" dirty="0" smtClean="0"/>
              <a:t> með vopnahléi – en stríðinu er ekki enn lokið…</a:t>
            </a:r>
          </a:p>
          <a:p>
            <a:r>
              <a:rPr lang="is-IS" dirty="0" smtClean="0"/>
              <a:t>Næsta stríð var í Víetnam 1955-1975</a:t>
            </a:r>
          </a:p>
          <a:p>
            <a:pPr lvl="1"/>
            <a:r>
              <a:rPr lang="is-IS" dirty="0" smtClean="0"/>
              <a:t>Bandaríkin studdu Suður Víetnam en Sovétríkin studdu Norður Víetnam</a:t>
            </a:r>
          </a:p>
          <a:p>
            <a:pPr lvl="1"/>
            <a:r>
              <a:rPr lang="is-IS" dirty="0" smtClean="0"/>
              <a:t>Stríðið </a:t>
            </a:r>
            <a:r>
              <a:rPr lang="is-IS" dirty="0" err="1" smtClean="0"/>
              <a:t>endaði</a:t>
            </a:r>
            <a:r>
              <a:rPr lang="is-IS" dirty="0" smtClean="0"/>
              <a:t> með sigri norðanmanna og kommúnismans</a:t>
            </a:r>
          </a:p>
        </p:txBody>
      </p:sp>
      <p:pic>
        <p:nvPicPr>
          <p:cNvPr id="1026" name="Picture 2" descr="Image result for south east asia dom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25" y="399097"/>
            <a:ext cx="3562687" cy="2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Leiðtogar ríkjanna</a:t>
            </a:r>
            <a:endParaRPr lang="is-IS" dirty="0"/>
          </a:p>
        </p:txBody>
      </p:sp>
      <p:pic>
        <p:nvPicPr>
          <p:cNvPr id="2050" name="Picture 2" descr="Image result for soviet vs usa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0" y="1965960"/>
            <a:ext cx="11666920" cy="16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1334</TotalTime>
  <Words>702</Words>
  <Application>Microsoft Office PowerPoint</Application>
  <PresentationFormat>Widescreen</PresentationFormat>
  <Paragraphs>81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Rounded MT Bold</vt:lpstr>
      <vt:lpstr>Calibri</vt:lpstr>
      <vt:lpstr>Corbel</vt:lpstr>
      <vt:lpstr>Basis</vt:lpstr>
      <vt:lpstr>Kalda stríðið</vt:lpstr>
      <vt:lpstr>Duck and cover</vt:lpstr>
      <vt:lpstr>Hvers vegna var kalt stríð?</vt:lpstr>
      <vt:lpstr>Bandaríkin og Sovétríkin</vt:lpstr>
      <vt:lpstr>PowerPoint Presentation</vt:lpstr>
      <vt:lpstr>Tveggja ríkja deila eða heimsdeila?</vt:lpstr>
      <vt:lpstr>PowerPoint Presentation</vt:lpstr>
      <vt:lpstr>Dóminó kenningin</vt:lpstr>
      <vt:lpstr>Leiðtogar ríkjanna</vt:lpstr>
      <vt:lpstr>Endalok Kalda stríðsins</vt:lpstr>
      <vt:lpstr>Kalda stríðið í hnotskurn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Kalda stríðið</dc:title>
  <dc:creator>Hilmar Þór Sigurjónsson</dc:creator>
  <cp:lastModifiedBy>Hilmar Þór Sigurjónsson</cp:lastModifiedBy>
  <cp:revision>20</cp:revision>
  <dcterms:created xsi:type="dcterms:W3CDTF">2018-01-11T10:30:36Z</dcterms:created>
  <dcterms:modified xsi:type="dcterms:W3CDTF">2020-05-12T10:32:45Z</dcterms:modified>
</cp:coreProperties>
</file>